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57" r:id="rId3"/>
    <p:sldId id="279" r:id="rId4"/>
    <p:sldId id="278" r:id="rId5"/>
    <p:sldId id="266" r:id="rId6"/>
    <p:sldId id="262" r:id="rId7"/>
    <p:sldId id="281" r:id="rId8"/>
    <p:sldId id="267" r:id="rId9"/>
    <p:sldId id="259" r:id="rId10"/>
    <p:sldId id="256" r:id="rId11"/>
    <p:sldId id="275" r:id="rId12"/>
    <p:sldId id="294" r:id="rId13"/>
    <p:sldId id="286" r:id="rId14"/>
    <p:sldId id="295" r:id="rId15"/>
    <p:sldId id="297" r:id="rId16"/>
    <p:sldId id="296" r:id="rId17"/>
    <p:sldId id="290" r:id="rId18"/>
    <p:sldId id="270" r:id="rId19"/>
    <p:sldId id="291" r:id="rId20"/>
    <p:sldId id="292" r:id="rId21"/>
    <p:sldId id="277" r:id="rId22"/>
    <p:sldId id="274" r:id="rId23"/>
    <p:sldId id="288" r:id="rId24"/>
    <p:sldId id="287" r:id="rId25"/>
    <p:sldId id="264" r:id="rId26"/>
    <p:sldId id="289" r:id="rId27"/>
    <p:sldId id="268" r:id="rId28"/>
    <p:sldId id="269" r:id="rId29"/>
    <p:sldId id="273" r:id="rId30"/>
    <p:sldId id="272" r:id="rId31"/>
    <p:sldId id="298" r:id="rId32"/>
    <p:sldId id="276" r:id="rId33"/>
    <p:sldId id="258" r:id="rId34"/>
    <p:sldId id="271" r:id="rId35"/>
    <p:sldId id="265" r:id="rId36"/>
    <p:sldId id="260" r:id="rId37"/>
    <p:sldId id="285" r:id="rId38"/>
    <p:sldId id="284" r:id="rId39"/>
    <p:sldId id="26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65"/>
    <p:restoredTop sz="96327"/>
  </p:normalViewPr>
  <p:slideViewPr>
    <p:cSldViewPr snapToGrid="0">
      <p:cViewPr varScale="1">
        <p:scale>
          <a:sx n="82" d="100"/>
          <a:sy n="82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from a boat of a beach&#10;&#10;Description automatically generated">
            <a:extLst>
              <a:ext uri="{FF2B5EF4-FFF2-40B4-BE49-F238E27FC236}">
                <a16:creationId xmlns:a16="http://schemas.microsoft.com/office/drawing/2014/main" id="{C2B3AEC5-3EE3-2B11-C3BB-9D700DD69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9675"/>
            <a:ext cx="12192000" cy="3058650"/>
          </a:xfrm>
          <a:prstGeom prst="rect">
            <a:avLst/>
          </a:prstGeom>
        </p:spPr>
      </p:pic>
      <p:pic>
        <p:nvPicPr>
          <p:cNvPr id="3" name="Picture 2" descr="A red and white flag on a pole&#10;&#10;Description automatically generated">
            <a:extLst>
              <a:ext uri="{FF2B5EF4-FFF2-40B4-BE49-F238E27FC236}">
                <a16:creationId xmlns:a16="http://schemas.microsoft.com/office/drawing/2014/main" id="{47C633BB-8AB7-DCB5-9865-1A3D49F54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156" y="-247134"/>
            <a:ext cx="3175688" cy="2409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11EBCC-47D6-E901-B34E-9C563C251F2F}"/>
              </a:ext>
            </a:extLst>
          </p:cNvPr>
          <p:cNvSpPr txBox="1"/>
          <p:nvPr/>
        </p:nvSpPr>
        <p:spPr>
          <a:xfrm>
            <a:off x="1975022" y="5103674"/>
            <a:ext cx="8241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Flotilla Report: Southern Ionian, Greece May 2024</a:t>
            </a:r>
          </a:p>
          <a:p>
            <a:pPr algn="ctr"/>
            <a:r>
              <a:rPr lang="en-US" sz="3600" dirty="0"/>
              <a:t>Mags Ward</a:t>
            </a:r>
          </a:p>
        </p:txBody>
      </p:sp>
    </p:spTree>
    <p:extLst>
      <p:ext uri="{BB962C8B-B14F-4D97-AF65-F5344CB8AC3E}">
        <p14:creationId xmlns:p14="http://schemas.microsoft.com/office/powerpoint/2010/main" val="440555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0C19DE-8BF0-CF4A-5D81-6C10F02A2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3394" y="358345"/>
            <a:ext cx="5770605" cy="1050325"/>
          </a:xfrm>
        </p:spPr>
        <p:txBody>
          <a:bodyPr/>
          <a:lstStyle/>
          <a:p>
            <a:r>
              <a:rPr lang="en-US" dirty="0" err="1"/>
              <a:t>Organisation</a:t>
            </a:r>
            <a:r>
              <a:rPr lang="en-US" dirty="0"/>
              <a:t> is key</a:t>
            </a:r>
          </a:p>
        </p:txBody>
      </p:sp>
      <p:pic>
        <p:nvPicPr>
          <p:cNvPr id="4" name="Picture 3" descr="A screenshot of a spreadsheet&#10;&#10;Description automatically generated">
            <a:extLst>
              <a:ext uri="{FF2B5EF4-FFF2-40B4-BE49-F238E27FC236}">
                <a16:creationId xmlns:a16="http://schemas.microsoft.com/office/drawing/2014/main" id="{7BC7C3AE-5A6F-9E7B-507D-65F0DC963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22" y="776990"/>
            <a:ext cx="8254315" cy="5722665"/>
          </a:xfrm>
          <a:prstGeom prst="rect">
            <a:avLst/>
          </a:prstGeom>
        </p:spPr>
      </p:pic>
      <p:pic>
        <p:nvPicPr>
          <p:cNvPr id="5" name="Picture 4" descr="A person holding a book&#10;&#10;Description automatically generated">
            <a:extLst>
              <a:ext uri="{FF2B5EF4-FFF2-40B4-BE49-F238E27FC236}">
                <a16:creationId xmlns:a16="http://schemas.microsoft.com/office/drawing/2014/main" id="{3CB562C2-9E96-ACE8-AE7A-B9BDCDED9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293" y="776990"/>
            <a:ext cx="4299122" cy="572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00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boat&#10;&#10;Description automatically generated">
            <a:extLst>
              <a:ext uri="{FF2B5EF4-FFF2-40B4-BE49-F238E27FC236}">
                <a16:creationId xmlns:a16="http://schemas.microsoft.com/office/drawing/2014/main" id="{4DB85597-4A5E-AE6F-606F-9E50996BA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5" y="617838"/>
            <a:ext cx="7791424" cy="5918886"/>
          </a:xfrm>
          <a:prstGeom prst="rect">
            <a:avLst/>
          </a:prstGeom>
        </p:spPr>
      </p:pic>
      <p:pic>
        <p:nvPicPr>
          <p:cNvPr id="5" name="Picture 4" descr="A person standing on a dock with boats in the water&#10;&#10;Description automatically generated">
            <a:extLst>
              <a:ext uri="{FF2B5EF4-FFF2-40B4-BE49-F238E27FC236}">
                <a16:creationId xmlns:a16="http://schemas.microsoft.com/office/drawing/2014/main" id="{BCDFD3CE-2F95-D112-2E5F-65DED2040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613" y="617838"/>
            <a:ext cx="3084091" cy="5918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0F66D-277D-0DF9-8F5B-3B4B1CD6613E}"/>
              </a:ext>
            </a:extLst>
          </p:cNvPr>
          <p:cNvSpPr txBox="1"/>
          <p:nvPr/>
        </p:nvSpPr>
        <p:spPr>
          <a:xfrm>
            <a:off x="1025611" y="136610"/>
            <a:ext cx="736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Izzy the boss (19), Trish the “hostie “ &amp; Will the skipper for hire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0424C-AA6D-AE23-9D44-A86A9A9A9028}"/>
              </a:ext>
            </a:extLst>
          </p:cNvPr>
          <p:cNvSpPr txBox="1"/>
          <p:nvPr/>
        </p:nvSpPr>
        <p:spPr>
          <a:xfrm>
            <a:off x="9215591" y="136610"/>
            <a:ext cx="248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Josh the engineer</a:t>
            </a:r>
          </a:p>
        </p:txBody>
      </p:sp>
    </p:spTree>
    <p:extLst>
      <p:ext uri="{BB962C8B-B14F-4D97-AF65-F5344CB8AC3E}">
        <p14:creationId xmlns:p14="http://schemas.microsoft.com/office/powerpoint/2010/main" val="3153466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FB0AE-FBC1-B334-96EE-F90D8578A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One Strategy…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2FDE-CEB6-C786-B42B-E6084A475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Get the hell away from everyone</a:t>
            </a:r>
          </a:p>
          <a:p>
            <a:r>
              <a:rPr lang="en-US" dirty="0"/>
              <a:t>Make mistakes in private</a:t>
            </a:r>
          </a:p>
          <a:p>
            <a:r>
              <a:rPr lang="en-US" dirty="0"/>
              <a:t>Practice MOB with every crew member, several times</a:t>
            </a:r>
          </a:p>
          <a:p>
            <a:r>
              <a:rPr lang="en-US" dirty="0"/>
              <a:t>Christen “Sean” as our troublesome MOB</a:t>
            </a:r>
          </a:p>
          <a:p>
            <a:r>
              <a:rPr lang="en-US" dirty="0"/>
              <a:t>Figure out what ‘Prop walk” means and how to overcome it</a:t>
            </a:r>
          </a:p>
          <a:p>
            <a:r>
              <a:rPr lang="en-US" dirty="0"/>
              <a:t>Most importantly: decide on soundtrack, DJ and who is in charge of the kitty.</a:t>
            </a:r>
          </a:p>
          <a:p>
            <a:r>
              <a:rPr lang="en-US" dirty="0"/>
              <a:t>Practice dance moves (safety first)</a:t>
            </a:r>
          </a:p>
          <a:p>
            <a:r>
              <a:rPr lang="en-US" dirty="0"/>
              <a:t>Check G&amp;T and prosecco provisions</a:t>
            </a:r>
          </a:p>
        </p:txBody>
      </p:sp>
    </p:spTree>
    <p:extLst>
      <p:ext uri="{BB962C8B-B14F-4D97-AF65-F5344CB8AC3E}">
        <p14:creationId xmlns:p14="http://schemas.microsoft.com/office/powerpoint/2010/main" val="3197137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4B120FB-9E07-F3C0-EB0E-2FB4D2C7E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8" y="427853"/>
            <a:ext cx="11265243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52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DDC5E05-E623-17F2-0E35-C0A0A5E9B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7" y="514350"/>
            <a:ext cx="11491784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27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sitting at a table with a view of water and a city&#10;&#10;Description automatically generated">
            <a:extLst>
              <a:ext uri="{FF2B5EF4-FFF2-40B4-BE49-F238E27FC236}">
                <a16:creationId xmlns:a16="http://schemas.microsoft.com/office/drawing/2014/main" id="{25975CA6-3FC7-3514-276E-B93E03475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45989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52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taking a selfie&#10;&#10;Description automatically generated">
            <a:extLst>
              <a:ext uri="{FF2B5EF4-FFF2-40B4-BE49-F238E27FC236}">
                <a16:creationId xmlns:a16="http://schemas.microsoft.com/office/drawing/2014/main" id="{36B0AA88-D77C-77E5-1EB0-A4C2B4137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34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47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A79DBB5-0983-4FEA-F19D-2D59D3439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" y="514350"/>
            <a:ext cx="11738919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3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at on the water&#10;&#10;Description automatically generated">
            <a:extLst>
              <a:ext uri="{FF2B5EF4-FFF2-40B4-BE49-F238E27FC236}">
                <a16:creationId xmlns:a16="http://schemas.microsoft.com/office/drawing/2014/main" id="{5EE9E06B-A1F7-47CA-3A6D-69083855B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346" y="67962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97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at on the water&#10;&#10;Description automatically generated">
            <a:extLst>
              <a:ext uri="{FF2B5EF4-FFF2-40B4-BE49-F238E27FC236}">
                <a16:creationId xmlns:a16="http://schemas.microsoft.com/office/drawing/2014/main" id="{C597CA70-4170-8A53-CAC1-0AF3FA936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7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D2B2-3E69-7785-B7F1-2A3829C0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Flotilla: what’s it all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CFFE7-FB26-F3D0-6602-918472B4F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Concerns: am I mad?</a:t>
            </a:r>
          </a:p>
          <a:p>
            <a:r>
              <a:rPr lang="en-US" sz="4000" dirty="0"/>
              <a:t>Preparation: What the heck do I need to do? </a:t>
            </a:r>
            <a:br>
              <a:rPr lang="en-US" sz="4000" dirty="0"/>
            </a:br>
            <a:r>
              <a:rPr lang="en-US" sz="4000" dirty="0"/>
              <a:t>My crew?</a:t>
            </a:r>
          </a:p>
          <a:p>
            <a:r>
              <a:rPr lang="en-US" sz="4000" dirty="0"/>
              <a:t>Expectations: death &amp; destruction</a:t>
            </a:r>
          </a:p>
          <a:p>
            <a:r>
              <a:rPr lang="en-US" sz="4000" dirty="0"/>
              <a:t>Reality: a dream </a:t>
            </a:r>
            <a:r>
              <a:rPr lang="en-US" sz="4000" dirty="0" err="1"/>
              <a:t>realised</a:t>
            </a:r>
            <a:r>
              <a:rPr lang="en-US" sz="4000" dirty="0"/>
              <a:t> with lots of help &amp; prep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20761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g on a beach&#10;&#10;Description automatically generated">
            <a:extLst>
              <a:ext uri="{FF2B5EF4-FFF2-40B4-BE49-F238E27FC236}">
                <a16:creationId xmlns:a16="http://schemas.microsoft.com/office/drawing/2014/main" id="{71926E84-FEE4-E3DF-B6FB-C0BED2312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737FAA-8BF2-3EC5-7749-439B58C7A521}"/>
              </a:ext>
            </a:extLst>
          </p:cNvPr>
          <p:cNvSpPr txBox="1"/>
          <p:nvPr/>
        </p:nvSpPr>
        <p:spPr>
          <a:xfrm>
            <a:off x="6796216" y="2669060"/>
            <a:ext cx="4287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Cute little pigs or wild boars? You decide.</a:t>
            </a:r>
          </a:p>
        </p:txBody>
      </p:sp>
    </p:spTree>
    <p:extLst>
      <p:ext uri="{BB962C8B-B14F-4D97-AF65-F5344CB8AC3E}">
        <p14:creationId xmlns:p14="http://schemas.microsoft.com/office/powerpoint/2010/main" val="99787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AFD93-24E9-71E9-24D2-56D3C163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1424182"/>
            <a:ext cx="5157787" cy="823912"/>
          </a:xfrm>
        </p:spPr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601A6-40DC-4D86-379A-7B46581ADB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Sailing every day</a:t>
            </a:r>
          </a:p>
          <a:p>
            <a:r>
              <a:rPr lang="en-US" dirty="0"/>
              <a:t>Ice every day</a:t>
            </a:r>
          </a:p>
          <a:p>
            <a:r>
              <a:rPr lang="en-US" dirty="0"/>
              <a:t>Smelly head &amp; no showers</a:t>
            </a:r>
          </a:p>
          <a:p>
            <a:r>
              <a:rPr lang="en-US" dirty="0"/>
              <a:t>Stressed out of my mind</a:t>
            </a:r>
          </a:p>
          <a:p>
            <a:r>
              <a:rPr lang="en-US" dirty="0"/>
              <a:t>Physical exhaustion</a:t>
            </a:r>
          </a:p>
          <a:p>
            <a:r>
              <a:rPr lang="en-US" dirty="0"/>
              <a:t>Go, go, go!!!</a:t>
            </a:r>
          </a:p>
          <a:p>
            <a:r>
              <a:rPr lang="en-US" dirty="0"/>
              <a:t>All HYC people</a:t>
            </a:r>
          </a:p>
          <a:p>
            <a:r>
              <a:rPr lang="en-US" dirty="0"/>
              <a:t>Quiet ports</a:t>
            </a:r>
          </a:p>
          <a:p>
            <a:r>
              <a:rPr lang="en-US" dirty="0"/>
              <a:t>Terror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9517F6-13A9-35A9-C7A3-CE84F3EA3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509842"/>
            <a:ext cx="5183188" cy="823912"/>
          </a:xfrm>
        </p:spPr>
        <p:txBody>
          <a:bodyPr/>
          <a:lstStyle/>
          <a:p>
            <a:r>
              <a:rPr lang="en-US" dirty="0"/>
              <a:t>Reality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BF05C1-F116-C51B-EC06-32B780F09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347784"/>
            <a:ext cx="5183188" cy="435292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No wind two of the days</a:t>
            </a:r>
          </a:p>
          <a:p>
            <a:r>
              <a:rPr lang="en-US" dirty="0"/>
              <a:t>Sad G&amp;Ts</a:t>
            </a:r>
          </a:p>
          <a:p>
            <a:r>
              <a:rPr lang="en-US" dirty="0"/>
              <a:t>Showers everywhere. No loo issues. Sustainable products only</a:t>
            </a:r>
          </a:p>
          <a:p>
            <a:r>
              <a:rPr lang="en-US" dirty="0"/>
              <a:t>Lots of dancing, laughing, drinking &amp; many early nights (for me)</a:t>
            </a:r>
          </a:p>
          <a:p>
            <a:r>
              <a:rPr lang="en-US" dirty="0"/>
              <a:t>Badly bruised crew (knees), calloused hands (me)</a:t>
            </a:r>
          </a:p>
          <a:p>
            <a:r>
              <a:rPr lang="en-US" dirty="0"/>
              <a:t>Anchorages, lovely swims &amp; lunch. Regimented.</a:t>
            </a:r>
          </a:p>
          <a:p>
            <a:r>
              <a:rPr lang="en-US" dirty="0"/>
              <a:t>Lovely mixed group from UK</a:t>
            </a:r>
          </a:p>
          <a:p>
            <a:r>
              <a:rPr lang="en-US" dirty="0"/>
              <a:t>Mixed ports. Good food &amp; shopping</a:t>
            </a:r>
          </a:p>
          <a:p>
            <a:r>
              <a:rPr lang="en-US" dirty="0"/>
              <a:t>Lots of help from flotilla orgs, crew &amp; others (HYC &amp; UK boats)</a:t>
            </a:r>
          </a:p>
          <a:p>
            <a:r>
              <a:rPr lang="en-US" dirty="0"/>
              <a:t>Navigation easier than anticipated (Charts only. Never used electric. Plotter, divider and later handheld compass).</a:t>
            </a:r>
          </a:p>
          <a:p>
            <a:r>
              <a:rPr lang="en-US" dirty="0"/>
              <a:t>HARD to moor</a:t>
            </a:r>
          </a:p>
        </p:txBody>
      </p:sp>
      <p:pic>
        <p:nvPicPr>
          <p:cNvPr id="7" name="Picture 6" descr="A red and white flag on a pole&#10;&#10;Description automatically generated">
            <a:extLst>
              <a:ext uri="{FF2B5EF4-FFF2-40B4-BE49-F238E27FC236}">
                <a16:creationId xmlns:a16="http://schemas.microsoft.com/office/drawing/2014/main" id="{801DB4D8-ECBA-157D-18B4-B80FF0583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56" y="-247134"/>
            <a:ext cx="3175688" cy="24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34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sailboats in a row&#10;&#10;Description automatically generated">
            <a:extLst>
              <a:ext uri="{FF2B5EF4-FFF2-40B4-BE49-F238E27FC236}">
                <a16:creationId xmlns:a16="http://schemas.microsoft.com/office/drawing/2014/main" id="{1EFA5C49-BE6A-1935-2B53-87FA52D4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96"/>
            <a:ext cx="12191999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48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ailboats on the water&#10;&#10;Description automatically generated">
            <a:extLst>
              <a:ext uri="{FF2B5EF4-FFF2-40B4-BE49-F238E27FC236}">
                <a16:creationId xmlns:a16="http://schemas.microsoft.com/office/drawing/2014/main" id="{F1112061-5A77-A651-350D-1B17F5A5E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82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87BA1C9A-3574-8139-C55C-B2304977B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049" y="1062682"/>
            <a:ext cx="5609968" cy="5474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45407C-00AF-A77C-6B46-95244C8F3EC9}"/>
              </a:ext>
            </a:extLst>
          </p:cNvPr>
          <p:cNvSpPr txBox="1"/>
          <p:nvPr/>
        </p:nvSpPr>
        <p:spPr>
          <a:xfrm>
            <a:off x="2903838" y="345988"/>
            <a:ext cx="5832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Frustrations</a:t>
            </a:r>
          </a:p>
        </p:txBody>
      </p:sp>
    </p:spTree>
    <p:extLst>
      <p:ext uri="{BB962C8B-B14F-4D97-AF65-F5344CB8AC3E}">
        <p14:creationId xmlns:p14="http://schemas.microsoft.com/office/powerpoint/2010/main" val="3831522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cky beach with rocks and water&#10;&#10;Description automatically generated">
            <a:extLst>
              <a:ext uri="{FF2B5EF4-FFF2-40B4-BE49-F238E27FC236}">
                <a16:creationId xmlns:a16="http://schemas.microsoft.com/office/drawing/2014/main" id="{116F3D90-BAB2-F99F-463B-282F6A0E3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9" y="234778"/>
            <a:ext cx="11355859" cy="63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46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ilboat in the water&#10;&#10;Description automatically generated">
            <a:extLst>
              <a:ext uri="{FF2B5EF4-FFF2-40B4-BE49-F238E27FC236}">
                <a16:creationId xmlns:a16="http://schemas.microsoft.com/office/drawing/2014/main" id="{5863F63E-BA36-E82C-7122-47AB0B088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15" y="1439214"/>
            <a:ext cx="7772400" cy="5134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40D95-F0CC-CB4C-CC85-21F29BC674E5}"/>
              </a:ext>
            </a:extLst>
          </p:cNvPr>
          <p:cNvSpPr txBox="1"/>
          <p:nvPr/>
        </p:nvSpPr>
        <p:spPr>
          <a:xfrm>
            <a:off x="1461842" y="284205"/>
            <a:ext cx="9502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Man overboard practice pays off…lost dinghy recovery</a:t>
            </a:r>
          </a:p>
        </p:txBody>
      </p:sp>
    </p:spTree>
    <p:extLst>
      <p:ext uri="{BB962C8B-B14F-4D97-AF65-F5344CB8AC3E}">
        <p14:creationId xmlns:p14="http://schemas.microsoft.com/office/powerpoint/2010/main" val="3356410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oats on a dock&#10;&#10;Description automatically generated">
            <a:extLst>
              <a:ext uri="{FF2B5EF4-FFF2-40B4-BE49-F238E27FC236}">
                <a16:creationId xmlns:a16="http://schemas.microsoft.com/office/drawing/2014/main" id="{54C6CDC5-9F7F-793C-9C87-20A216E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4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ne building with a bell tower&#10;&#10;Description automatically generated">
            <a:extLst>
              <a:ext uri="{FF2B5EF4-FFF2-40B4-BE49-F238E27FC236}">
                <a16:creationId xmlns:a16="http://schemas.microsoft.com/office/drawing/2014/main" id="{794A8CA1-AEC6-EA0F-2B9F-A213CFE96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9" y="0"/>
            <a:ext cx="5143500" cy="6858000"/>
          </a:xfrm>
          <a:prstGeom prst="rect">
            <a:avLst/>
          </a:prstGeom>
        </p:spPr>
      </p:pic>
      <p:pic>
        <p:nvPicPr>
          <p:cNvPr id="3" name="Picture 2" descr="A group of sailboats in a bay&#10;&#10;Description automatically generated">
            <a:extLst>
              <a:ext uri="{FF2B5EF4-FFF2-40B4-BE49-F238E27FC236}">
                <a16:creationId xmlns:a16="http://schemas.microsoft.com/office/drawing/2014/main" id="{95592F18-052C-DB43-B63E-D8401848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887" y="-1"/>
            <a:ext cx="6546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93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's feet in blue shoes on a boat&#10;&#10;Description automatically generated">
            <a:extLst>
              <a:ext uri="{FF2B5EF4-FFF2-40B4-BE49-F238E27FC236}">
                <a16:creationId xmlns:a16="http://schemas.microsoft.com/office/drawing/2014/main" id="{501D3D5B-BDD0-16D4-F062-D38E78AB5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6F5FFE-6764-181C-5763-417DE02986D9}"/>
              </a:ext>
            </a:extLst>
          </p:cNvPr>
          <p:cNvSpPr txBox="1"/>
          <p:nvPr/>
        </p:nvSpPr>
        <p:spPr>
          <a:xfrm>
            <a:off x="5325762" y="333632"/>
            <a:ext cx="657379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Life onboard:</a:t>
            </a:r>
          </a:p>
          <a:p>
            <a:r>
              <a:rPr lang="en-US" sz="3600" dirty="0"/>
              <a:t>Keeping it shipshape.</a:t>
            </a:r>
            <a:br>
              <a:rPr lang="en-US" sz="3600" dirty="0"/>
            </a:br>
            <a:r>
              <a:rPr lang="en-US" sz="3600" dirty="0"/>
              <a:t>Sustainable</a:t>
            </a:r>
          </a:p>
          <a:p>
            <a:r>
              <a:rPr lang="en-US" sz="3600" dirty="0"/>
              <a:t>Tidy</a:t>
            </a:r>
          </a:p>
          <a:p>
            <a:r>
              <a:rPr lang="en-US" sz="3600" dirty="0" err="1"/>
              <a:t>Organised</a:t>
            </a:r>
            <a:endParaRPr lang="en-US" sz="3600" dirty="0"/>
          </a:p>
          <a:p>
            <a:r>
              <a:rPr lang="en-US" sz="3600" dirty="0"/>
              <a:t>Head &amp; shower management</a:t>
            </a:r>
          </a:p>
          <a:p>
            <a:r>
              <a:rPr lang="en-US" sz="3600" dirty="0"/>
              <a:t>Food planning</a:t>
            </a:r>
          </a:p>
          <a:p>
            <a:r>
              <a:rPr lang="en-US" sz="3600" dirty="0"/>
              <a:t>Waste management</a:t>
            </a:r>
          </a:p>
          <a:p>
            <a:r>
              <a:rPr lang="en-US" sz="3600" dirty="0"/>
              <a:t>Fuel</a:t>
            </a:r>
          </a:p>
          <a:p>
            <a:r>
              <a:rPr lang="en-US" sz="3600" dirty="0"/>
              <a:t>Water </a:t>
            </a:r>
          </a:p>
          <a:p>
            <a:r>
              <a:rPr lang="en-US" sz="3600" dirty="0"/>
              <a:t>Power/ </a:t>
            </a:r>
            <a:r>
              <a:rPr lang="en-US" sz="3600" dirty="0" err="1"/>
              <a:t>powerbanks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9035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94853789-02E9-4B45-71D0-BC13C5790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45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tue of a person with his arms out&#10;&#10;Description automatically generated">
            <a:extLst>
              <a:ext uri="{FF2B5EF4-FFF2-40B4-BE49-F238E27FC236}">
                <a16:creationId xmlns:a16="http://schemas.microsoft.com/office/drawing/2014/main" id="{A1A379B9-BC32-4B1D-ECF1-32D7798A1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" y="0"/>
            <a:ext cx="51435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51BB89-4246-5809-5690-AC5A3D1A6969}"/>
              </a:ext>
            </a:extLst>
          </p:cNvPr>
          <p:cNvSpPr txBox="1"/>
          <p:nvPr/>
        </p:nvSpPr>
        <p:spPr>
          <a:xfrm>
            <a:off x="5486401" y="172994"/>
            <a:ext cx="568410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Life ashore:</a:t>
            </a:r>
          </a:p>
          <a:p>
            <a:r>
              <a:rPr lang="en-US" sz="3600" dirty="0"/>
              <a:t>Poseidon</a:t>
            </a:r>
          </a:p>
          <a:p>
            <a:r>
              <a:rPr lang="en-US" sz="3600" dirty="0"/>
              <a:t>Art</a:t>
            </a:r>
          </a:p>
          <a:p>
            <a:r>
              <a:rPr lang="en-US" sz="3600" dirty="0"/>
              <a:t>History</a:t>
            </a:r>
          </a:p>
          <a:p>
            <a:r>
              <a:rPr lang="en-US" sz="3600" dirty="0"/>
              <a:t>Ithaka</a:t>
            </a:r>
          </a:p>
          <a:p>
            <a:r>
              <a:rPr lang="en-US" sz="3600" dirty="0"/>
              <a:t>Kefalonia</a:t>
            </a:r>
          </a:p>
          <a:p>
            <a:r>
              <a:rPr lang="en-US" sz="3600" dirty="0"/>
              <a:t>Bakeries</a:t>
            </a:r>
          </a:p>
          <a:p>
            <a:r>
              <a:rPr lang="en-US" sz="3600" dirty="0"/>
              <a:t>Tavernas</a:t>
            </a:r>
          </a:p>
          <a:p>
            <a:r>
              <a:rPr lang="en-US" sz="3600" dirty="0"/>
              <a:t>Shops</a:t>
            </a:r>
          </a:p>
          <a:p>
            <a:r>
              <a:rPr lang="en-US" sz="3600" dirty="0"/>
              <a:t>Drinks</a:t>
            </a:r>
          </a:p>
          <a:p>
            <a:r>
              <a:rPr lang="en-US" sz="3600" dirty="0"/>
              <a:t>Ice</a:t>
            </a:r>
          </a:p>
          <a:p>
            <a:r>
              <a:rPr lang="en-US" sz="3600" dirty="0"/>
              <a:t>Frozen water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54737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DA1AE-C322-5569-199D-57A25A447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5125"/>
            <a:ext cx="10515600" cy="1325563"/>
          </a:xfrm>
        </p:spPr>
        <p:txBody>
          <a:bodyPr/>
          <a:lstStyle/>
          <a:p>
            <a:r>
              <a:rPr lang="en-US" dirty="0"/>
              <a:t>Punch party (not bareknuckle fighting)</a:t>
            </a:r>
          </a:p>
        </p:txBody>
      </p:sp>
      <p:pic>
        <p:nvPicPr>
          <p:cNvPr id="5" name="Content Placeholder 4" descr="A group of people standing around a barbeque&#10;&#10;Description automatically generated">
            <a:extLst>
              <a:ext uri="{FF2B5EF4-FFF2-40B4-BE49-F238E27FC236}">
                <a16:creationId xmlns:a16="http://schemas.microsoft.com/office/drawing/2014/main" id="{AD18E1BA-6A93-1407-F208-92A21AB60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690688"/>
            <a:ext cx="10379676" cy="44862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6D470A-9160-474E-5924-C3C46692D15C}"/>
              </a:ext>
            </a:extLst>
          </p:cNvPr>
          <p:cNvSpPr txBox="1"/>
          <p:nvPr/>
        </p:nvSpPr>
        <p:spPr>
          <a:xfrm>
            <a:off x="1816442" y="6308209"/>
            <a:ext cx="710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Love blossomed. Jobs secured.</a:t>
            </a:r>
          </a:p>
        </p:txBody>
      </p:sp>
    </p:spTree>
    <p:extLst>
      <p:ext uri="{BB962C8B-B14F-4D97-AF65-F5344CB8AC3E}">
        <p14:creationId xmlns:p14="http://schemas.microsoft.com/office/powerpoint/2010/main" val="1844491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sailboats in a harbor at night&#10;&#10;Description automatically generated">
            <a:extLst>
              <a:ext uri="{FF2B5EF4-FFF2-40B4-BE49-F238E27FC236}">
                <a16:creationId xmlns:a16="http://schemas.microsoft.com/office/drawing/2014/main" id="{026C4A9A-11D6-E7F8-E5FC-94CBFA582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06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ilboat in the water&#10;&#10;Description automatically generated">
            <a:extLst>
              <a:ext uri="{FF2B5EF4-FFF2-40B4-BE49-F238E27FC236}">
                <a16:creationId xmlns:a16="http://schemas.microsoft.com/office/drawing/2014/main" id="{431786C2-08D8-4AFF-1756-6FF7842B2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43" y="774788"/>
            <a:ext cx="7772400" cy="58293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03B85A5-25E1-19C7-1A1A-0F3F386F3A53}"/>
              </a:ext>
            </a:extLst>
          </p:cNvPr>
          <p:cNvSpPr txBox="1"/>
          <p:nvPr/>
        </p:nvSpPr>
        <p:spPr>
          <a:xfrm>
            <a:off x="3167449" y="128457"/>
            <a:ext cx="774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Dancing has consequences….</a:t>
            </a:r>
          </a:p>
        </p:txBody>
      </p:sp>
    </p:spTree>
    <p:extLst>
      <p:ext uri="{BB962C8B-B14F-4D97-AF65-F5344CB8AC3E}">
        <p14:creationId xmlns:p14="http://schemas.microsoft.com/office/powerpoint/2010/main" val="973350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red flowers on the side&#10;&#10;Description automatically generated">
            <a:extLst>
              <a:ext uri="{FF2B5EF4-FFF2-40B4-BE49-F238E27FC236}">
                <a16:creationId xmlns:a16="http://schemas.microsoft.com/office/drawing/2014/main" id="{11CF1A01-36CC-3108-F7AF-3B42AF5D7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90735" cy="6858000"/>
          </a:xfrm>
          <a:prstGeom prst="rect">
            <a:avLst/>
          </a:prstGeom>
        </p:spPr>
      </p:pic>
      <p:pic>
        <p:nvPicPr>
          <p:cNvPr id="3" name="Picture 2" descr="A plate of salad with a blue drink and fork&#10;&#10;Description automatically generated">
            <a:extLst>
              <a:ext uri="{FF2B5EF4-FFF2-40B4-BE49-F238E27FC236}">
                <a16:creationId xmlns:a16="http://schemas.microsoft.com/office/drawing/2014/main" id="{4D1CCAFD-DDDE-335D-7CC5-8771542B9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735" y="0"/>
            <a:ext cx="58900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76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fork and knife to a salad&#10;&#10;Description automatically generated">
            <a:extLst>
              <a:ext uri="{FF2B5EF4-FFF2-40B4-BE49-F238E27FC236}">
                <a16:creationId xmlns:a16="http://schemas.microsoft.com/office/drawing/2014/main" id="{017B6ACD-80E5-D921-9BE7-9ECAEDC21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43" y="-3266"/>
            <a:ext cx="5143500" cy="6858000"/>
          </a:xfrm>
          <a:prstGeom prst="rect">
            <a:avLst/>
          </a:prstGeom>
        </p:spPr>
      </p:pic>
      <p:pic>
        <p:nvPicPr>
          <p:cNvPr id="3" name="Picture 2" descr="A bowl of food on a table&#10;&#10;Description automatically generated">
            <a:extLst>
              <a:ext uri="{FF2B5EF4-FFF2-40B4-BE49-F238E27FC236}">
                <a16:creationId xmlns:a16="http://schemas.microsoft.com/office/drawing/2014/main" id="{0F30AA1D-5365-FEE6-4D7E-4C5989D01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768543" cy="68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20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tables and chairs&#10;&#10;Description automatically generated">
            <a:extLst>
              <a:ext uri="{FF2B5EF4-FFF2-40B4-BE49-F238E27FC236}">
                <a16:creationId xmlns:a16="http://schemas.microsoft.com/office/drawing/2014/main" id="{4F661988-C53A-A089-2886-367CF02F5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0"/>
            <a:ext cx="11627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89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8B638-1DB1-FC81-3AB2-4971A4E8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242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Mystery to solve:</a:t>
            </a:r>
          </a:p>
        </p:txBody>
      </p:sp>
      <p:pic>
        <p:nvPicPr>
          <p:cNvPr id="7" name="Content Placeholder 6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B58D9DAE-0499-F868-6F5C-A60C63F08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659" y="1235676"/>
            <a:ext cx="8303742" cy="5399901"/>
          </a:xfrm>
        </p:spPr>
      </p:pic>
    </p:spTree>
    <p:extLst>
      <p:ext uri="{BB962C8B-B14F-4D97-AF65-F5344CB8AC3E}">
        <p14:creationId xmlns:p14="http://schemas.microsoft.com/office/powerpoint/2010/main" val="324970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8B638-1DB1-FC81-3AB2-4971A4E8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242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Mystery to solve:</a:t>
            </a:r>
          </a:p>
        </p:txBody>
      </p:sp>
      <p:pic>
        <p:nvPicPr>
          <p:cNvPr id="5" name="Content Placeholder 4" descr="A group of boats docked at a dock&#10;&#10;Description automatically generated">
            <a:extLst>
              <a:ext uri="{FF2B5EF4-FFF2-40B4-BE49-F238E27FC236}">
                <a16:creationId xmlns:a16="http://schemas.microsoft.com/office/drawing/2014/main" id="{C4753057-BCAB-EE75-2AFD-7EDB51C12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05" y="1210962"/>
            <a:ext cx="11318789" cy="5424615"/>
          </a:xfrm>
        </p:spPr>
      </p:pic>
    </p:spTree>
    <p:extLst>
      <p:ext uri="{BB962C8B-B14F-4D97-AF65-F5344CB8AC3E}">
        <p14:creationId xmlns:p14="http://schemas.microsoft.com/office/powerpoint/2010/main" val="363149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flag on a pole&#10;&#10;Description automatically generated">
            <a:extLst>
              <a:ext uri="{FF2B5EF4-FFF2-40B4-BE49-F238E27FC236}">
                <a16:creationId xmlns:a16="http://schemas.microsoft.com/office/drawing/2014/main" id="{95B97A80-AB3A-0D5C-B7C2-ECB5A6789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592" y="0"/>
            <a:ext cx="6528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26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with a red location on it&#10;&#10;Description automatically generated">
            <a:extLst>
              <a:ext uri="{FF2B5EF4-FFF2-40B4-BE49-F238E27FC236}">
                <a16:creationId xmlns:a16="http://schemas.microsoft.com/office/drawing/2014/main" id="{7C0C539F-A363-4025-4F14-F6533D636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8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441DC588-21F5-6DA5-0853-037DC6306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women taking a selfie&#10;&#10;Description automatically generated">
            <a:extLst>
              <a:ext uri="{FF2B5EF4-FFF2-40B4-BE49-F238E27FC236}">
                <a16:creationId xmlns:a16="http://schemas.microsoft.com/office/drawing/2014/main" id="{F61C2569-B3F4-5138-C427-5E5BD6A34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130" y="642551"/>
            <a:ext cx="7772400" cy="582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0373C1-943B-244D-4228-7C5EE0515334}"/>
              </a:ext>
            </a:extLst>
          </p:cNvPr>
          <p:cNvSpPr txBox="1"/>
          <p:nvPr/>
        </p:nvSpPr>
        <p:spPr>
          <a:xfrm>
            <a:off x="3608173" y="49426"/>
            <a:ext cx="756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Blame where it’s due….</a:t>
            </a:r>
          </a:p>
        </p:txBody>
      </p:sp>
    </p:spTree>
    <p:extLst>
      <p:ext uri="{BB962C8B-B14F-4D97-AF65-F5344CB8AC3E}">
        <p14:creationId xmlns:p14="http://schemas.microsoft.com/office/powerpoint/2010/main" val="286927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1BF0-1BFD-89EC-3939-51405EE7F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688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Southern Ionian Ports (one week)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CC852-F3E9-1FE0-06F7-F86FE6B46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62446"/>
            <a:ext cx="5181600" cy="4351338"/>
          </a:xfrm>
        </p:spPr>
        <p:txBody>
          <a:bodyPr/>
          <a:lstStyle/>
          <a:p>
            <a:r>
              <a:rPr lang="en-US" dirty="0" err="1"/>
              <a:t>Sivota</a:t>
            </a:r>
            <a:r>
              <a:rPr lang="en-US" dirty="0"/>
              <a:t>, </a:t>
            </a:r>
            <a:r>
              <a:rPr lang="en-US" dirty="0" err="1"/>
              <a:t>Lefkas</a:t>
            </a:r>
            <a:endParaRPr lang="en-US" dirty="0"/>
          </a:p>
          <a:p>
            <a:r>
              <a:rPr lang="en-US" dirty="0" err="1"/>
              <a:t>Spartahori</a:t>
            </a:r>
            <a:r>
              <a:rPr lang="en-US" dirty="0"/>
              <a:t>, </a:t>
            </a:r>
            <a:r>
              <a:rPr lang="en-US" dirty="0" err="1"/>
              <a:t>Meganisi</a:t>
            </a:r>
            <a:endParaRPr lang="en-US" dirty="0"/>
          </a:p>
          <a:p>
            <a:r>
              <a:rPr lang="en-US" dirty="0" err="1"/>
              <a:t>Kastos</a:t>
            </a:r>
            <a:r>
              <a:rPr lang="en-US" dirty="0"/>
              <a:t>, </a:t>
            </a:r>
            <a:r>
              <a:rPr lang="en-US" dirty="0" err="1"/>
              <a:t>Kastos</a:t>
            </a:r>
            <a:endParaRPr lang="en-US" dirty="0"/>
          </a:p>
          <a:p>
            <a:r>
              <a:rPr lang="en-US" dirty="0"/>
              <a:t>Big </a:t>
            </a:r>
            <a:r>
              <a:rPr lang="en-US" dirty="0" err="1"/>
              <a:t>Vathi</a:t>
            </a:r>
            <a:r>
              <a:rPr lang="en-US" dirty="0"/>
              <a:t>, Ithaka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EC5B2-5F38-8382-2CE7-0792A90EF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962446"/>
            <a:ext cx="5181600" cy="4351338"/>
          </a:xfrm>
        </p:spPr>
        <p:txBody>
          <a:bodyPr/>
          <a:lstStyle/>
          <a:p>
            <a:r>
              <a:rPr lang="en-US" dirty="0" err="1"/>
              <a:t>Effimia</a:t>
            </a:r>
            <a:r>
              <a:rPr lang="en-US" dirty="0"/>
              <a:t>, Kefalonia</a:t>
            </a:r>
          </a:p>
          <a:p>
            <a:r>
              <a:rPr lang="en-US" dirty="0" err="1"/>
              <a:t>Fiskardo</a:t>
            </a:r>
            <a:r>
              <a:rPr lang="en-US" dirty="0"/>
              <a:t>, Kefalonia</a:t>
            </a:r>
          </a:p>
          <a:p>
            <a:r>
              <a:rPr lang="en-US" dirty="0" err="1"/>
              <a:t>Sivota</a:t>
            </a:r>
            <a:r>
              <a:rPr lang="en-US" dirty="0"/>
              <a:t>, </a:t>
            </a:r>
            <a:r>
              <a:rPr lang="en-US" dirty="0" err="1"/>
              <a:t>Lefkas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red and white flag on a pole&#10;&#10;Description automatically generated">
            <a:extLst>
              <a:ext uri="{FF2B5EF4-FFF2-40B4-BE49-F238E27FC236}">
                <a16:creationId xmlns:a16="http://schemas.microsoft.com/office/drawing/2014/main" id="{84C02C39-3F16-283F-362D-D8B32D9B7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956" y="-176878"/>
            <a:ext cx="3175688" cy="24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98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on a boat&#10;&#10;Description automatically generated">
            <a:extLst>
              <a:ext uri="{FF2B5EF4-FFF2-40B4-BE49-F238E27FC236}">
                <a16:creationId xmlns:a16="http://schemas.microsoft.com/office/drawing/2014/main" id="{A0E4187F-9B7D-2CC0-F30C-853BAD6F6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78" y="963827"/>
            <a:ext cx="5143500" cy="5393724"/>
          </a:xfrm>
          <a:prstGeom prst="rect">
            <a:avLst/>
          </a:prstGeom>
        </p:spPr>
      </p:pic>
      <p:pic>
        <p:nvPicPr>
          <p:cNvPr id="6" name="Picture 5" descr="A group of people on a boat&#10;&#10;Description automatically generated">
            <a:extLst>
              <a:ext uri="{FF2B5EF4-FFF2-40B4-BE49-F238E27FC236}">
                <a16:creationId xmlns:a16="http://schemas.microsoft.com/office/drawing/2014/main" id="{0150C99E-1736-D315-94FB-3C43419F3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63825"/>
            <a:ext cx="5404022" cy="5393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65A80C-AEEE-802D-F276-07A31457D728}"/>
              </a:ext>
            </a:extLst>
          </p:cNvPr>
          <p:cNvSpPr txBox="1"/>
          <p:nvPr/>
        </p:nvSpPr>
        <p:spPr>
          <a:xfrm>
            <a:off x="2936789" y="86498"/>
            <a:ext cx="8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importance of flags &amp; burgees</a:t>
            </a:r>
          </a:p>
        </p:txBody>
      </p:sp>
    </p:spTree>
    <p:extLst>
      <p:ext uri="{BB962C8B-B14F-4D97-AF65-F5344CB8AC3E}">
        <p14:creationId xmlns:p14="http://schemas.microsoft.com/office/powerpoint/2010/main" val="526585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AFD93-24E9-71E9-24D2-56D3C1635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Concerns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601A6-40DC-4D86-379A-7B46581ADB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Not able for the responsibility</a:t>
            </a:r>
          </a:p>
          <a:p>
            <a:r>
              <a:rPr lang="en-US" dirty="0"/>
              <a:t>High risk</a:t>
            </a:r>
          </a:p>
          <a:p>
            <a:r>
              <a:rPr lang="en-US" dirty="0"/>
              <a:t>Crew (hadn’t worked together)</a:t>
            </a:r>
          </a:p>
          <a:p>
            <a:r>
              <a:rPr lang="en-US" dirty="0"/>
              <a:t>Heat/ humidity</a:t>
            </a:r>
          </a:p>
          <a:p>
            <a:r>
              <a:rPr lang="en-US" dirty="0"/>
              <a:t>Sunburn &amp; dehydration</a:t>
            </a:r>
          </a:p>
          <a:p>
            <a:r>
              <a:rPr lang="en-US" dirty="0"/>
              <a:t>What boat to choose (no clue)</a:t>
            </a:r>
          </a:p>
          <a:p>
            <a:r>
              <a:rPr lang="en-US" dirty="0"/>
              <a:t>What to bring/ not bring</a:t>
            </a:r>
          </a:p>
          <a:p>
            <a:r>
              <a:rPr lang="en-US" dirty="0"/>
              <a:t>Boat handling issues/ experience</a:t>
            </a:r>
          </a:p>
          <a:p>
            <a:r>
              <a:rPr lang="en-US" dirty="0"/>
              <a:t>Navigation challenges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9517F6-13A9-35A9-C7A3-CE84F3EA3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BF05C1-F116-C51B-EC06-32B780F098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J80s &amp; adult dinghies</a:t>
            </a:r>
          </a:p>
          <a:p>
            <a:r>
              <a:rPr lang="en-US" dirty="0"/>
              <a:t>Day Skipper theory course</a:t>
            </a:r>
          </a:p>
          <a:p>
            <a:r>
              <a:rPr lang="en-US" dirty="0"/>
              <a:t>ICC theory &amp; practical</a:t>
            </a:r>
          </a:p>
          <a:p>
            <a:r>
              <a:rPr lang="en-US" dirty="0"/>
              <a:t>Support from Carol, Sarah, Susan, Suzanne, Mark &amp; David </a:t>
            </a:r>
            <a:r>
              <a:rPr lang="en-US"/>
              <a:t>&amp; Aideen many</a:t>
            </a:r>
            <a:r>
              <a:rPr lang="en-US" dirty="0"/>
              <a:t>, many others…</a:t>
            </a:r>
          </a:p>
          <a:p>
            <a:r>
              <a:rPr lang="en-US" dirty="0"/>
              <a:t>Great MOB practice in </a:t>
            </a:r>
            <a:r>
              <a:rPr lang="en-US" dirty="0" err="1"/>
              <a:t>Irl</a:t>
            </a:r>
            <a:r>
              <a:rPr lang="en-US" dirty="0"/>
              <a:t> &amp; Greece</a:t>
            </a:r>
          </a:p>
          <a:p>
            <a:r>
              <a:rPr lang="en-US" dirty="0"/>
              <a:t>Boat handling experiments</a:t>
            </a:r>
          </a:p>
          <a:p>
            <a:r>
              <a:rPr lang="en-US" dirty="0"/>
              <a:t>Competent crew</a:t>
            </a:r>
          </a:p>
          <a:p>
            <a:r>
              <a:rPr lang="en-US" dirty="0"/>
              <a:t>Set out/ discuss expectations</a:t>
            </a:r>
          </a:p>
          <a:p>
            <a:r>
              <a:rPr lang="en-US" dirty="0" err="1"/>
              <a:t>Humour</a:t>
            </a:r>
            <a:endParaRPr lang="en-US" dirty="0"/>
          </a:p>
        </p:txBody>
      </p:sp>
      <p:pic>
        <p:nvPicPr>
          <p:cNvPr id="7" name="Picture 6" descr="A red and white flag on a pole&#10;&#10;Description automatically generated">
            <a:extLst>
              <a:ext uri="{FF2B5EF4-FFF2-40B4-BE49-F238E27FC236}">
                <a16:creationId xmlns:a16="http://schemas.microsoft.com/office/drawing/2014/main" id="{3667B4C2-965F-7802-0DE8-B908EC0AB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56" y="-247134"/>
            <a:ext cx="3175688" cy="24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20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508</Words>
  <Application>Microsoft Office PowerPoint</Application>
  <PresentationFormat>Widescreen</PresentationFormat>
  <Paragraphs>101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Flotilla: what’s it all about?</vt:lpstr>
      <vt:lpstr>PowerPoint Presentation</vt:lpstr>
      <vt:lpstr>PowerPoint Presentation</vt:lpstr>
      <vt:lpstr>PowerPoint Presentation</vt:lpstr>
      <vt:lpstr>PowerPoint Presentation</vt:lpstr>
      <vt:lpstr>Southern Ionian Ports (one week)</vt:lpstr>
      <vt:lpstr>PowerPoint Presentation</vt:lpstr>
      <vt:lpstr>PowerPoint Presentation</vt:lpstr>
      <vt:lpstr>PowerPoint Presentation</vt:lpstr>
      <vt:lpstr>PowerPoint Presentation</vt:lpstr>
      <vt:lpstr>Day One Strategy…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Punch party (not bareknuckle fighting)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Mystery to solve:</vt:lpstr>
      <vt:lpstr>Mystery to solve: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Ward</dc:creator>
  <cp:lastModifiedBy>susan kavanagh</cp:lastModifiedBy>
  <cp:revision>5</cp:revision>
  <dcterms:created xsi:type="dcterms:W3CDTF">2024-06-04T10:10:05Z</dcterms:created>
  <dcterms:modified xsi:type="dcterms:W3CDTF">2024-07-15T11:43:20Z</dcterms:modified>
</cp:coreProperties>
</file>